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2" r:id="rId10"/>
    <p:sldId id="265" r:id="rId11"/>
    <p:sldId id="273" r:id="rId12"/>
    <p:sldId id="266" r:id="rId13"/>
    <p:sldId id="267" r:id="rId14"/>
    <p:sldId id="268" r:id="rId15"/>
    <p:sldId id="269" r:id="rId16"/>
    <p:sldId id="270" r:id="rId17"/>
    <p:sldId id="274" r:id="rId18"/>
    <p:sldId id="271"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F74CE1-234F-418B-9C0C-2DDD227D7295}" type="datetimeFigureOut">
              <a:rPr lang="en-US" smtClean="0"/>
              <a:pPr/>
              <a:t>4/14/2011</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BE3AF29-22D8-472A-9D8E-45504765B3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F74CE1-234F-418B-9C0C-2DDD227D7295}" type="datetimeFigureOut">
              <a:rPr lang="en-US" smtClean="0"/>
              <a:pPr/>
              <a:t>4/14/2011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E3AF29-22D8-472A-9D8E-45504765B3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CF74CE1-234F-418B-9C0C-2DDD227D7295}" type="datetimeFigureOut">
              <a:rPr lang="en-US" smtClean="0"/>
              <a:pPr/>
              <a:t>4/14/2011</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BE3AF29-22D8-472A-9D8E-45504765B3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F74CE1-234F-418B-9C0C-2DDD227D7295}" type="datetimeFigureOut">
              <a:rPr lang="en-US" smtClean="0"/>
              <a:pPr/>
              <a:t>4/14/2011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E3AF29-22D8-472A-9D8E-45504765B3A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F74CE1-234F-418B-9C0C-2DDD227D7295}" type="datetimeFigureOut">
              <a:rPr lang="en-US" smtClean="0"/>
              <a:pPr/>
              <a:t>4/14/2011</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BE3AF29-22D8-472A-9D8E-45504765B3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F74CE1-234F-418B-9C0C-2DDD227D7295}" type="datetimeFigureOut">
              <a:rPr lang="en-US" smtClean="0"/>
              <a:pPr/>
              <a:t>4/14/2011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E3AF29-22D8-472A-9D8E-45504765B3A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F74CE1-234F-418B-9C0C-2DDD227D7295}" type="datetimeFigureOut">
              <a:rPr lang="en-US" smtClean="0"/>
              <a:pPr/>
              <a:t>4/14/2011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BE3AF29-22D8-472A-9D8E-45504765B3A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F74CE1-234F-418B-9C0C-2DDD227D7295}" type="datetimeFigureOut">
              <a:rPr lang="en-US" smtClean="0"/>
              <a:pPr/>
              <a:t>4/14/2011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BE3AF29-22D8-472A-9D8E-45504765B3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CF74CE1-234F-418B-9C0C-2DDD227D7295}" type="datetimeFigureOut">
              <a:rPr lang="en-US" smtClean="0"/>
              <a:pPr/>
              <a:t>4/14/2011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3BE3AF29-22D8-472A-9D8E-45504765B3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F74CE1-234F-418B-9C0C-2DDD227D7295}" type="datetimeFigureOut">
              <a:rPr lang="en-US" smtClean="0"/>
              <a:pPr/>
              <a:t>4/14/2011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E3AF29-22D8-472A-9D8E-45504765B3A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CF74CE1-234F-418B-9C0C-2DDD227D7295}" type="datetimeFigureOut">
              <a:rPr lang="en-US" smtClean="0"/>
              <a:pPr/>
              <a:t>4/14/2011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E3AF29-22D8-472A-9D8E-45504765B3AA}"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F74CE1-234F-418B-9C0C-2DDD227D7295}" type="datetimeFigureOut">
              <a:rPr lang="en-US" smtClean="0"/>
              <a:pPr/>
              <a:t>4/14/2011</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BE3AF29-22D8-472A-9D8E-45504765B3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tqaaFYhEvy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ellphones.lovetoknow.com/Cellular" TargetMode="External"/><Relationship Id="rId2" Type="http://schemas.openxmlformats.org/officeDocument/2006/relationships/hyperlink" Target="http://iml.jou.ufl.edu/projects/fall04/keith/history1.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iaonline.org/market_intelligence/mrf/index_MRF_page_4.cfm" TargetMode="External"/><Relationship Id="rId2" Type="http://schemas.openxmlformats.org/officeDocument/2006/relationships/hyperlink" Target="http://www.telephonetribute.com/timelin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M4JffLcyKV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term “4G”</a:t>
            </a:r>
            <a:endParaRPr lang="en-US" dirty="0"/>
          </a:p>
        </p:txBody>
      </p:sp>
      <p:sp>
        <p:nvSpPr>
          <p:cNvPr id="3" name="Subtitle 2"/>
          <p:cNvSpPr>
            <a:spLocks noGrp="1"/>
          </p:cNvSpPr>
          <p:nvPr>
            <p:ph type="subTitle" idx="1"/>
          </p:nvPr>
        </p:nvSpPr>
        <p:spPr/>
        <p:txBody>
          <a:bodyPr/>
          <a:lstStyle/>
          <a:p>
            <a:r>
              <a:rPr lang="en-US" dirty="0" smtClean="0">
                <a:hlinkClick r:id="rId2"/>
              </a:rPr>
              <a:t>Is It Real or Fake?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issues</a:t>
            </a:r>
            <a:endParaRPr lang="en-US" dirty="0"/>
          </a:p>
        </p:txBody>
      </p:sp>
      <p:pic>
        <p:nvPicPr>
          <p:cNvPr id="4" name="Content Placeholder 3" descr="mrf2011_chapter_5_graph.gif"/>
          <p:cNvPicPr>
            <a:picLocks noGrp="1"/>
          </p:cNvPicPr>
          <p:nvPr>
            <p:ph idx="1"/>
          </p:nvPr>
        </p:nvPicPr>
        <p:blipFill>
          <a:blip r:embed="rId2" cstate="print"/>
          <a:stretch>
            <a:fillRect/>
          </a:stretch>
        </p:blipFill>
        <p:spPr>
          <a:xfrm>
            <a:off x="609600" y="1447800"/>
            <a:ext cx="7239000" cy="5029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Issues</a:t>
            </a:r>
            <a:endParaRPr lang="en-US" dirty="0"/>
          </a:p>
        </p:txBody>
      </p:sp>
      <p:sp>
        <p:nvSpPr>
          <p:cNvPr id="3" name="Content Placeholder 2"/>
          <p:cNvSpPr>
            <a:spLocks noGrp="1"/>
          </p:cNvSpPr>
          <p:nvPr>
            <p:ph idx="1"/>
          </p:nvPr>
        </p:nvSpPr>
        <p:spPr/>
        <p:txBody>
          <a:bodyPr/>
          <a:lstStyle/>
          <a:p>
            <a:endParaRPr lang="en-US" dirty="0" smtClean="0"/>
          </a:p>
          <a:p>
            <a:r>
              <a:rPr lang="en-US" dirty="0" smtClean="0"/>
              <a:t>Telecommunications are spending billions on the cellular industry.</a:t>
            </a:r>
          </a:p>
          <a:p>
            <a:r>
              <a:rPr lang="en-US" dirty="0" smtClean="0"/>
              <a:t>In 2009 Smart phones accounted for 172.4 million of the 1.211 billion mobile phones sold that year. This was 23.8% more Smartphone sales than in 2008.</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Cultural Issues</a:t>
            </a:r>
            <a:endParaRPr lang="en-US" dirty="0"/>
          </a:p>
        </p:txBody>
      </p:sp>
      <p:sp>
        <p:nvSpPr>
          <p:cNvPr id="3" name="Content Placeholder 2"/>
          <p:cNvSpPr>
            <a:spLocks noGrp="1"/>
          </p:cNvSpPr>
          <p:nvPr>
            <p:ph idx="1"/>
          </p:nvPr>
        </p:nvSpPr>
        <p:spPr/>
        <p:txBody>
          <a:bodyPr/>
          <a:lstStyle/>
          <a:p>
            <a:r>
              <a:rPr lang="en-US" dirty="0" smtClean="0"/>
              <a:t>We are becoming to dependent upon cell phones, yet alone technology.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Issues</a:t>
            </a:r>
            <a:endParaRPr lang="en-US" dirty="0"/>
          </a:p>
        </p:txBody>
      </p:sp>
      <p:sp>
        <p:nvSpPr>
          <p:cNvPr id="3" name="Content Placeholder 2"/>
          <p:cNvSpPr>
            <a:spLocks noGrp="1"/>
          </p:cNvSpPr>
          <p:nvPr>
            <p:ph idx="1"/>
          </p:nvPr>
        </p:nvSpPr>
        <p:spPr/>
        <p:txBody>
          <a:bodyPr/>
          <a:lstStyle/>
          <a:p>
            <a:r>
              <a:rPr lang="en-US" dirty="0" smtClean="0"/>
              <a:t>Society has accepted the term “4G”, without using moral judgment.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Solutions</a:t>
            </a:r>
            <a:endParaRPr lang="en-US" dirty="0"/>
          </a:p>
        </p:txBody>
      </p:sp>
      <p:sp>
        <p:nvSpPr>
          <p:cNvPr id="3" name="Content Placeholder 2"/>
          <p:cNvSpPr>
            <a:spLocks noGrp="1"/>
          </p:cNvSpPr>
          <p:nvPr>
            <p:ph idx="1"/>
          </p:nvPr>
        </p:nvSpPr>
        <p:spPr/>
        <p:txBody>
          <a:bodyPr/>
          <a:lstStyle/>
          <a:p>
            <a:r>
              <a:rPr lang="en-US" dirty="0" smtClean="0"/>
              <a:t>Becoming familiar with the term “4G”</a:t>
            </a:r>
          </a:p>
          <a:p>
            <a:r>
              <a:rPr lang="en-US" dirty="0" smtClean="0"/>
              <a:t>If we have knowledge of what we are consuming, maybe marketers would sell us the truth.</a:t>
            </a:r>
          </a:p>
          <a:p>
            <a:endParaRPr lang="en-US" dirty="0"/>
          </a:p>
        </p:txBody>
      </p:sp>
      <p:pic>
        <p:nvPicPr>
          <p:cNvPr id="4" name="Picture 3" descr="http://2.0.bloguite.com/wp-content/uploads/2011/01/chart-of-the-day-4g-jan-2011.jpg"/>
          <p:cNvPicPr/>
          <p:nvPr/>
        </p:nvPicPr>
        <p:blipFill>
          <a:blip r:embed="rId2" cstate="print"/>
          <a:srcRect/>
          <a:stretch>
            <a:fillRect/>
          </a:stretch>
        </p:blipFill>
        <p:spPr bwMode="auto">
          <a:xfrm>
            <a:off x="609600" y="3505200"/>
            <a:ext cx="73152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Implications</a:t>
            </a:r>
            <a:endParaRPr lang="en-US" dirty="0"/>
          </a:p>
        </p:txBody>
      </p:sp>
      <p:sp>
        <p:nvSpPr>
          <p:cNvPr id="3" name="Content Placeholder 2"/>
          <p:cNvSpPr>
            <a:spLocks noGrp="1"/>
          </p:cNvSpPr>
          <p:nvPr>
            <p:ph idx="1"/>
          </p:nvPr>
        </p:nvSpPr>
        <p:spPr/>
        <p:txBody>
          <a:bodyPr/>
          <a:lstStyle/>
          <a:p>
            <a:r>
              <a:rPr lang="en-US" dirty="0" smtClean="0"/>
              <a:t>3G phone shipments in China rose to 35.96 million units in 2009.</a:t>
            </a:r>
          </a:p>
          <a:p>
            <a:r>
              <a:rPr lang="en-US" dirty="0" smtClean="0"/>
              <a:t>Over 500 million smart phones will be available for consumers by 2012</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Positions</a:t>
            </a:r>
            <a:endParaRPr lang="en-US" dirty="0"/>
          </a:p>
        </p:txBody>
      </p:sp>
      <p:sp>
        <p:nvSpPr>
          <p:cNvPr id="3" name="Content Placeholder 2"/>
          <p:cNvSpPr>
            <a:spLocks noGrp="1"/>
          </p:cNvSpPr>
          <p:nvPr>
            <p:ph idx="1"/>
          </p:nvPr>
        </p:nvSpPr>
        <p:spPr/>
        <p:txBody>
          <a:bodyPr/>
          <a:lstStyle/>
          <a:p>
            <a:pPr>
              <a:buNone/>
            </a:pPr>
            <a:r>
              <a:rPr lang="en-US" dirty="0" smtClean="0"/>
              <a:t>If we become knowledgeable of what we are consuming, rather than keeping up with the latest technology, marketers would consider selling society the truth. </a:t>
            </a:r>
          </a:p>
          <a:p>
            <a:pPr>
              <a:buNone/>
            </a:pPr>
            <a:r>
              <a:rPr lang="en-US" dirty="0" smtClean="0"/>
              <a:t>If we continue to desire better generations of cell phone or any other types of high-end technology, the world could become highly toxic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GOING HI-TECH IS HIGHLY TOXIC</a:t>
            </a:r>
            <a:endParaRPr lang="en-US" dirty="0"/>
          </a:p>
        </p:txBody>
      </p:sp>
      <p:sp>
        <p:nvSpPr>
          <p:cNvPr id="3" name="Content Placeholder 2"/>
          <p:cNvSpPr>
            <a:spLocks noGrp="1"/>
          </p:cNvSpPr>
          <p:nvPr>
            <p:ph idx="1"/>
          </p:nvPr>
        </p:nvSpPr>
        <p:spPr/>
        <p:txBody>
          <a:bodyPr/>
          <a:lstStyle/>
          <a:p>
            <a:r>
              <a:rPr lang="en-US" dirty="0" smtClean="0"/>
              <a:t>QUOTE:</a:t>
            </a:r>
          </a:p>
          <a:p>
            <a:pPr>
              <a:buNone/>
            </a:pPr>
            <a:endParaRPr lang="en-US" dirty="0" smtClean="0"/>
          </a:p>
          <a:p>
            <a:pPr>
              <a:buNone/>
            </a:pPr>
            <a:r>
              <a:rPr lang="en-US" dirty="0" smtClean="0"/>
              <a:t>“Every year, hundreds of thousands of old computers and cell phones are dumped in landfills or burned in smelters. Thousands more are exported, often illegally, to Asia, where workers at scrap yards, often children, are exposed to a cocktail of toxic chemicals and poisons” (Greenpeace, 2009)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i="1" dirty="0" smtClean="0"/>
              <a:t>Jun-swok Hwang, Roy R. Consulta &amp; Htun-young Yoon, (2010). 4G Mobile Networks-Technology Beyond 2.5G and 3G.</a:t>
            </a:r>
            <a:endParaRPr lang="en-US" dirty="0" smtClean="0"/>
          </a:p>
          <a:p>
            <a:r>
              <a:rPr lang="en-US" dirty="0" smtClean="0"/>
              <a:t>Keith Robert (2004). </a:t>
            </a:r>
            <a:r>
              <a:rPr lang="en-US" i="1" dirty="0" smtClean="0"/>
              <a:t>The Cell Phone Timeline</a:t>
            </a:r>
            <a:endParaRPr lang="en-US" dirty="0" smtClean="0"/>
          </a:p>
          <a:p>
            <a:pPr>
              <a:buNone/>
            </a:pPr>
            <a:r>
              <a:rPr lang="en-US" u="sng" dirty="0" smtClean="0">
                <a:hlinkClick r:id="rId2"/>
              </a:rPr>
              <a:t>http://iml.jou.ufl.edu/projects/fall04/keith/history1.htm</a:t>
            </a:r>
            <a:endParaRPr lang="en-US" dirty="0" smtClean="0"/>
          </a:p>
          <a:p>
            <a:r>
              <a:rPr lang="en-US" dirty="0" smtClean="0"/>
              <a:t>Kwan Michael (2011). </a:t>
            </a:r>
            <a:r>
              <a:rPr lang="en-US" i="1" dirty="0" smtClean="0"/>
              <a:t>Cell Phone Timeline</a:t>
            </a:r>
            <a:endParaRPr lang="en-US" dirty="0" smtClean="0"/>
          </a:p>
          <a:p>
            <a:pPr>
              <a:buNone/>
            </a:pPr>
            <a:r>
              <a:rPr lang="en-US" u="sng" dirty="0" smtClean="0">
                <a:hlinkClick r:id="rId3"/>
              </a:rPr>
              <a:t>http://cellphones.lovetoknow.com/Cellular</a:t>
            </a:r>
            <a:r>
              <a:rPr lang="en-US" dirty="0" smtClean="0"/>
              <a:t>PhoneTimeline </a:t>
            </a:r>
          </a:p>
          <a:p>
            <a:endParaRPr lang="en-US" dirty="0" smtClean="0"/>
          </a:p>
          <a:p>
            <a:r>
              <a:rPr lang="en-US" i="1" dirty="0" smtClean="0"/>
              <a:t>Ian Akyildiz, David Estevez, Elias Reyes, (2010). The evolution to 4G cellular systems: LTE-Advanced</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lstStyle/>
          <a:p>
            <a:r>
              <a:rPr lang="en-US" dirty="0" smtClean="0"/>
              <a:t>Telephone Tribute, </a:t>
            </a:r>
            <a:r>
              <a:rPr lang="en-US" i="1" dirty="0" smtClean="0"/>
              <a:t>Timeline of Telecommunication</a:t>
            </a:r>
            <a:r>
              <a:rPr lang="en-US" dirty="0" smtClean="0"/>
              <a:t>.</a:t>
            </a:r>
          </a:p>
          <a:p>
            <a:pPr>
              <a:buNone/>
            </a:pPr>
            <a:r>
              <a:rPr lang="en-US" u="sng" dirty="0" smtClean="0">
                <a:hlinkClick r:id="rId2"/>
              </a:rPr>
              <a:t>www.telephonetribute.com/timeline.html</a:t>
            </a:r>
            <a:endParaRPr lang="en-US" dirty="0" smtClean="0"/>
          </a:p>
          <a:p>
            <a:r>
              <a:rPr lang="en-US" i="1" dirty="0" smtClean="0"/>
              <a:t>TIA’s 2011 ICT Market Review &amp; Forecast (2009). </a:t>
            </a:r>
            <a:r>
              <a:rPr lang="en-US" u="sng" dirty="0" smtClean="0">
                <a:hlinkClick r:id="rId3"/>
              </a:rPr>
              <a:t>http://www.tiaonline.org/market_intelligence/mrf/index_MRF_page_4.cfm</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Stance: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r>
              <a:rPr lang="en-US" dirty="0" smtClean="0"/>
              <a:t>The term “4G’ is a marketing ploy to increase consumer demand.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 of Communication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3500 to 2900BC- The Phoenicians develop the alphabets.</a:t>
            </a:r>
          </a:p>
          <a:p>
            <a:r>
              <a:rPr lang="en-US" dirty="0" smtClean="0"/>
              <a:t>1450- Newspapers appeared in Europe.</a:t>
            </a:r>
          </a:p>
          <a:p>
            <a:r>
              <a:rPr lang="en-US" dirty="0" smtClean="0"/>
              <a:t>1898- First telephone answering machines.</a:t>
            </a:r>
          </a:p>
          <a:p>
            <a:r>
              <a:rPr lang="en-US" dirty="0" smtClean="0"/>
              <a:t>1914- First cross continental telephone call made.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Cell phones</a:t>
            </a:r>
            <a:endParaRPr lang="en-US" dirty="0"/>
          </a:p>
        </p:txBody>
      </p:sp>
      <p:sp>
        <p:nvSpPr>
          <p:cNvPr id="3" name="Content Placeholder 2"/>
          <p:cNvSpPr>
            <a:spLocks noGrp="1"/>
          </p:cNvSpPr>
          <p:nvPr>
            <p:ph idx="1"/>
          </p:nvPr>
        </p:nvSpPr>
        <p:spPr/>
        <p:txBody>
          <a:bodyPr/>
          <a:lstStyle/>
          <a:p>
            <a:r>
              <a:rPr lang="en-US" dirty="0" smtClean="0"/>
              <a:t>1973- Dr. Martin Cooper invents the first personal handset while working for Motorola.</a:t>
            </a:r>
          </a:p>
          <a:p>
            <a:r>
              <a:rPr lang="en-US" dirty="0" smtClean="0"/>
              <a:t>1979- First cellular phone communication network started in Japan.</a:t>
            </a:r>
          </a:p>
          <a:p>
            <a:r>
              <a:rPr lang="en-US" dirty="0" smtClean="0"/>
              <a:t>1988- The Cellular Technology Industry Association is created and helps to make the industry into an empire.</a:t>
            </a:r>
          </a:p>
          <a:p>
            <a:r>
              <a:rPr lang="en-US" dirty="0" smtClean="0"/>
              <a:t>1999-First introduction of Mobile Web</a:t>
            </a:r>
          </a:p>
          <a:p>
            <a:r>
              <a:rPr lang="en-US" dirty="0" smtClean="0"/>
              <a:t>2007- Apple Releases the I-Phone</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Generation “1G”</a:t>
            </a:r>
            <a:endParaRPr lang="en-US" dirty="0"/>
          </a:p>
        </p:txBody>
      </p:sp>
      <p:sp>
        <p:nvSpPr>
          <p:cNvPr id="3" name="Content Placeholder 2"/>
          <p:cNvSpPr>
            <a:spLocks noGrp="1"/>
          </p:cNvSpPr>
          <p:nvPr>
            <p:ph idx="1"/>
          </p:nvPr>
        </p:nvSpPr>
        <p:spPr/>
        <p:txBody>
          <a:bodyPr/>
          <a:lstStyle/>
          <a:p>
            <a:pPr>
              <a:buNone/>
            </a:pPr>
            <a:r>
              <a:rPr lang="en-US" dirty="0" smtClean="0"/>
              <a:t>What is “1G” ?</a:t>
            </a:r>
          </a:p>
          <a:p>
            <a:r>
              <a:rPr lang="en-US" dirty="0" smtClean="0"/>
              <a:t>1</a:t>
            </a:r>
            <a:r>
              <a:rPr lang="en-US" baseline="30000" dirty="0" smtClean="0"/>
              <a:t>st</a:t>
            </a:r>
            <a:r>
              <a:rPr lang="en-US" dirty="0" smtClean="0"/>
              <a:t> generation of wireless telecommunication technology (EST.1983)</a:t>
            </a:r>
          </a:p>
          <a:p>
            <a:r>
              <a:rPr lang="en-US" dirty="0" smtClean="0"/>
              <a:t>Replaced 0G technology, which was used for radio telephones</a:t>
            </a:r>
          </a:p>
          <a:p>
            <a:r>
              <a:rPr lang="en-US" dirty="0" smtClean="0"/>
              <a:t>Used analog radio signals, rather than digital signals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419600" y="4267200"/>
            <a:ext cx="36576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Generation “2G”</a:t>
            </a:r>
            <a:endParaRPr lang="en-US" dirty="0"/>
          </a:p>
        </p:txBody>
      </p:sp>
      <p:sp>
        <p:nvSpPr>
          <p:cNvPr id="3" name="Content Placeholder 2"/>
          <p:cNvSpPr>
            <a:spLocks noGrp="1"/>
          </p:cNvSpPr>
          <p:nvPr>
            <p:ph idx="1"/>
          </p:nvPr>
        </p:nvSpPr>
        <p:spPr/>
        <p:txBody>
          <a:bodyPr/>
          <a:lstStyle/>
          <a:p>
            <a:pPr>
              <a:buNone/>
            </a:pPr>
            <a:r>
              <a:rPr lang="en-US" dirty="0" smtClean="0"/>
              <a:t>What is “2G”?</a:t>
            </a:r>
          </a:p>
          <a:p>
            <a:r>
              <a:rPr lang="en-US" dirty="0" smtClean="0"/>
              <a:t>EST.1990’s</a:t>
            </a:r>
          </a:p>
          <a:p>
            <a:r>
              <a:rPr lang="en-US" dirty="0" smtClean="0"/>
              <a:t>This generation used digital circuit switched transmissions.</a:t>
            </a:r>
          </a:p>
          <a:p>
            <a:r>
              <a:rPr lang="en-US" dirty="0" smtClean="0"/>
              <a:t>2G, enabled quicker network signaling, which lowered the amount of drop calls.</a:t>
            </a:r>
          </a:p>
          <a:p>
            <a:r>
              <a:rPr lang="en-US" dirty="0" smtClean="0"/>
              <a:t>The phones of this generation, were less bulkier, and were not in-need of large batteries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5791200" y="5104190"/>
            <a:ext cx="2209800" cy="17538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Generation “3G”</a:t>
            </a:r>
            <a:endParaRPr lang="en-US" dirty="0"/>
          </a:p>
        </p:txBody>
      </p:sp>
      <p:sp>
        <p:nvSpPr>
          <p:cNvPr id="3" name="Content Placeholder 2"/>
          <p:cNvSpPr>
            <a:spLocks noGrp="1"/>
          </p:cNvSpPr>
          <p:nvPr>
            <p:ph idx="1"/>
          </p:nvPr>
        </p:nvSpPr>
        <p:spPr/>
        <p:txBody>
          <a:bodyPr/>
          <a:lstStyle/>
          <a:p>
            <a:pPr>
              <a:buNone/>
            </a:pPr>
            <a:r>
              <a:rPr lang="en-US" dirty="0" smtClean="0"/>
              <a:t>What is “3G”?</a:t>
            </a:r>
          </a:p>
          <a:p>
            <a:r>
              <a:rPr lang="en-US" dirty="0" smtClean="0"/>
              <a:t>This generation is the most effective generation today.</a:t>
            </a:r>
          </a:p>
          <a:p>
            <a:r>
              <a:rPr lang="en-US" dirty="0" smtClean="0"/>
              <a:t>Includes at least 2 megabits of data indoors and 384 Kbits for outdoor use.</a:t>
            </a:r>
          </a:p>
          <a:p>
            <a:r>
              <a:rPr lang="en-US" dirty="0" smtClean="0"/>
              <a:t>Enables emails, internet access, as well as Wi-Fi.</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Generation “4G”</a:t>
            </a:r>
            <a:endParaRPr lang="en-US" dirty="0"/>
          </a:p>
        </p:txBody>
      </p:sp>
      <p:sp>
        <p:nvSpPr>
          <p:cNvPr id="3" name="Content Placeholder 2"/>
          <p:cNvSpPr>
            <a:spLocks noGrp="1"/>
          </p:cNvSpPr>
          <p:nvPr>
            <p:ph idx="1"/>
          </p:nvPr>
        </p:nvSpPr>
        <p:spPr/>
        <p:txBody>
          <a:bodyPr/>
          <a:lstStyle/>
          <a:p>
            <a:pPr>
              <a:buNone/>
            </a:pPr>
            <a:r>
              <a:rPr lang="en-US" dirty="0" smtClean="0"/>
              <a:t>“4G” expected to:</a:t>
            </a:r>
          </a:p>
          <a:p>
            <a:r>
              <a:rPr lang="en-US" dirty="0" smtClean="0"/>
              <a:t>Enable simultaneous connections to mobile  high-speed networks</a:t>
            </a:r>
          </a:p>
          <a:p>
            <a:r>
              <a:rPr lang="en-US" dirty="0" smtClean="0"/>
              <a:t>Allow extremely high downlink connections, both indoors and outdoors.</a:t>
            </a:r>
          </a:p>
          <a:p>
            <a:r>
              <a:rPr lang="en-US" dirty="0" smtClean="0"/>
              <a:t>Provide high-efficiency, high-speed packet transmissions for the uplink.</a:t>
            </a:r>
          </a:p>
          <a:p>
            <a:r>
              <a:rPr lang="en-US" dirty="0" smtClean="0"/>
              <a:t>Supporting of the Forward Error Correction, which allows much larger data packets to be transmitted at the same time, reducing the bit error rate..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The Issue</a:t>
            </a:r>
            <a:endParaRPr lang="en-US" dirty="0"/>
          </a:p>
        </p:txBody>
      </p:sp>
      <p:sp>
        <p:nvSpPr>
          <p:cNvPr id="3" name="Content Placeholder 2"/>
          <p:cNvSpPr>
            <a:spLocks noGrp="1"/>
          </p:cNvSpPr>
          <p:nvPr>
            <p:ph idx="1"/>
          </p:nvPr>
        </p:nvSpPr>
        <p:spPr/>
        <p:txBody>
          <a:bodyPr/>
          <a:lstStyle/>
          <a:p>
            <a:r>
              <a:rPr lang="en-US" dirty="0" smtClean="0"/>
              <a:t>4G networks are not meeting , its stated requirements.</a:t>
            </a:r>
          </a:p>
          <a:p>
            <a:r>
              <a:rPr lang="en-US" dirty="0" smtClean="0"/>
              <a:t>Some companies are now using what is called 3.9G.</a:t>
            </a:r>
          </a:p>
          <a:p>
            <a:r>
              <a:rPr lang="en-US" dirty="0" smtClean="0"/>
              <a:t>Marketers are using this to their advantages and labeling it 4</a:t>
            </a:r>
          </a:p>
          <a:p>
            <a:pPr>
              <a:buNone/>
            </a:pPr>
            <a:r>
              <a:rPr lang="en-US" dirty="0" smtClean="0">
                <a:hlinkClick r:id="rId2"/>
              </a:rPr>
              <a:t>http://www.youtube.com/watch?v=M4JffLcyKVA</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329</TotalTime>
  <Words>624</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The term “4G”</vt:lpstr>
      <vt:lpstr>Stance:</vt:lpstr>
      <vt:lpstr>History of Communication</vt:lpstr>
      <vt:lpstr>History  of Cell phones</vt:lpstr>
      <vt:lpstr>First Generation “1G”</vt:lpstr>
      <vt:lpstr>Second Generation “2G”</vt:lpstr>
      <vt:lpstr>Third Generation “3G”</vt:lpstr>
      <vt:lpstr>Fourth Generation “4G”</vt:lpstr>
      <vt:lpstr>The Issue</vt:lpstr>
      <vt:lpstr>Economic issues</vt:lpstr>
      <vt:lpstr>Economic Issues</vt:lpstr>
      <vt:lpstr>Cultural Issues</vt:lpstr>
      <vt:lpstr>Moral Issues</vt:lpstr>
      <vt:lpstr>Potential Solutions</vt:lpstr>
      <vt:lpstr>Future Implications</vt:lpstr>
      <vt:lpstr>My Positions</vt:lpstr>
      <vt:lpstr>GOING HI-TECH IS HIGHLY TOXIC</vt:lpstr>
      <vt:lpstr>References</vt:lpstr>
      <vt:lpstr>References (Cont.)</vt:lpstr>
    </vt:vector>
  </TitlesOfParts>
  <Company>Florida Gulf Coast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term “4G”</dc:title>
  <dc:creator>FGCU</dc:creator>
  <cp:lastModifiedBy>GreenJasmine</cp:lastModifiedBy>
  <cp:revision>36</cp:revision>
  <dcterms:created xsi:type="dcterms:W3CDTF">2011-04-07T01:59:16Z</dcterms:created>
  <dcterms:modified xsi:type="dcterms:W3CDTF">2011-04-14T16:46:36Z</dcterms:modified>
</cp:coreProperties>
</file>